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9" r:id="rId3"/>
    <p:sldId id="282" r:id="rId4"/>
    <p:sldId id="284" r:id="rId5"/>
    <p:sldId id="285" r:id="rId6"/>
    <p:sldId id="286" r:id="rId7"/>
    <p:sldId id="287" r:id="rId8"/>
    <p:sldId id="289" r:id="rId9"/>
    <p:sldId id="288" r:id="rId10"/>
    <p:sldId id="290" r:id="rId11"/>
    <p:sldId id="291" r:id="rId12"/>
    <p:sldId id="292" r:id="rId13"/>
    <p:sldId id="293" r:id="rId14"/>
    <p:sldId id="294" r:id="rId1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sho@mvd.biglobe.ne.jp" initials="k" lastIdx="2" clrIdx="0">
    <p:extLst>
      <p:ext uri="{19B8F6BF-5375-455C-9EA6-DF929625EA0E}">
        <p15:presenceInfo xmlns:p15="http://schemas.microsoft.com/office/powerpoint/2012/main" userId="1e68aae14a43c5d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6" autoAdjust="0"/>
    <p:restoredTop sz="95179" autoAdjust="0"/>
  </p:normalViewPr>
  <p:slideViewPr>
    <p:cSldViewPr snapToGrid="0">
      <p:cViewPr varScale="1">
        <p:scale>
          <a:sx n="87" d="100"/>
          <a:sy n="87" d="100"/>
        </p:scale>
        <p:origin x="69" y="78"/>
      </p:cViewPr>
      <p:guideLst/>
    </p:cSldViewPr>
  </p:slideViewPr>
  <p:notesTextViewPr>
    <p:cViewPr>
      <p:scale>
        <a:sx n="75" d="100"/>
        <a:sy n="75" d="100"/>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83527-E690-43E5-9DF2-71CF77D0BA79}" type="datetimeFigureOut">
              <a:rPr kumimoji="1" lang="ja-JP" altLang="en-US" smtClean="0"/>
              <a:t>2022/1/6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B231-7F6A-4C7F-8E1C-2439C842C6B1}" type="slidenum">
              <a:rPr kumimoji="1" lang="ja-JP" altLang="en-US" smtClean="0"/>
              <a:t>‹#›</a:t>
            </a:fld>
            <a:endParaRPr kumimoji="1" lang="ja-JP" altLang="en-US"/>
          </a:p>
        </p:txBody>
      </p:sp>
    </p:spTree>
    <p:extLst>
      <p:ext uri="{BB962C8B-B14F-4D97-AF65-F5344CB8AC3E}">
        <p14:creationId xmlns:p14="http://schemas.microsoft.com/office/powerpoint/2010/main" val="14741445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読みます。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2</a:t>
            </a:fld>
            <a:endParaRPr kumimoji="1" lang="ja-JP" altLang="en-US"/>
          </a:p>
        </p:txBody>
      </p:sp>
    </p:spTree>
    <p:extLst>
      <p:ext uri="{BB962C8B-B14F-4D97-AF65-F5344CB8AC3E}">
        <p14:creationId xmlns:p14="http://schemas.microsoft.com/office/powerpoint/2010/main" val="1159014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読みます。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3</a:t>
            </a:fld>
            <a:endParaRPr kumimoji="1" lang="ja-JP" altLang="en-US"/>
          </a:p>
        </p:txBody>
      </p:sp>
    </p:spTree>
    <p:extLst>
      <p:ext uri="{BB962C8B-B14F-4D97-AF65-F5344CB8AC3E}">
        <p14:creationId xmlns:p14="http://schemas.microsoft.com/office/powerpoint/2010/main" val="1919266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この歌を詠んで、どんな天気を想像しますか。それが分かる言葉も探しなさい。→嵐</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4</a:t>
            </a:fld>
            <a:endParaRPr kumimoji="1" lang="ja-JP" altLang="en-US"/>
          </a:p>
        </p:txBody>
      </p:sp>
    </p:spTree>
    <p:extLst>
      <p:ext uri="{BB962C8B-B14F-4D97-AF65-F5344CB8AC3E}">
        <p14:creationId xmlns:p14="http://schemas.microsoft.com/office/powerpoint/2010/main" val="1084344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「あらし」という言葉から、穏やかな天気ではないことはわかりますね。</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5</a:t>
            </a:fld>
            <a:endParaRPr kumimoji="1" lang="ja-JP" altLang="en-US"/>
          </a:p>
        </p:txBody>
      </p:sp>
    </p:spTree>
    <p:extLst>
      <p:ext uri="{BB962C8B-B14F-4D97-AF65-F5344CB8AC3E}">
        <p14:creationId xmlns:p14="http://schemas.microsoft.com/office/powerpoint/2010/main" val="2081406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「あらし」とあります。この時、雨は降っているでしょうか。</a:t>
            </a:r>
            <a:endParaRPr kumimoji="1" lang="en-US" altLang="ja-JP" dirty="0"/>
          </a:p>
          <a:p>
            <a:r>
              <a:rPr kumimoji="1" lang="ja-JP" altLang="en-US" dirty="0"/>
              <a:t>この時、雨は降っていないんですね。　この時代、「あらし」とは、雨を伴わない強い風のことを指します。」</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6</a:t>
            </a:fld>
            <a:endParaRPr kumimoji="1" lang="ja-JP" altLang="en-US"/>
          </a:p>
        </p:txBody>
      </p:sp>
    </p:spTree>
    <p:extLst>
      <p:ext uri="{BB962C8B-B14F-4D97-AF65-F5344CB8AC3E}">
        <p14:creationId xmlns:p14="http://schemas.microsoft.com/office/powerpoint/2010/main" val="3626260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どんな場所でこの歌は歌われていますか。それが分かる言葉を探しなさい。→山</a:t>
            </a:r>
            <a:endParaRPr kumimoji="1" lang="en-US" altLang="ja-JP" dirty="0"/>
          </a:p>
          <a:p>
            <a:r>
              <a:rPr kumimoji="1" lang="ja-JP" altLang="en-US" dirty="0"/>
              <a:t>山の中で歌われたのですね。</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7</a:t>
            </a:fld>
            <a:endParaRPr kumimoji="1" lang="ja-JP" altLang="en-US"/>
          </a:p>
        </p:txBody>
      </p:sp>
    </p:spTree>
    <p:extLst>
      <p:ext uri="{BB962C8B-B14F-4D97-AF65-F5344CB8AC3E}">
        <p14:creationId xmlns:p14="http://schemas.microsoft.com/office/powerpoint/2010/main" val="1414072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この歌を、漢字を交えて書き直します。赤線を漢字にしなさい。</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8</a:t>
            </a:fld>
            <a:endParaRPr kumimoji="1" lang="ja-JP" altLang="en-US"/>
          </a:p>
        </p:txBody>
      </p:sp>
    </p:spTree>
    <p:extLst>
      <p:ext uri="{BB962C8B-B14F-4D97-AF65-F5344CB8AC3E}">
        <p14:creationId xmlns:p14="http://schemas.microsoft.com/office/powerpoint/2010/main" val="1435932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こうなりますね。この中に、ちょっとした言葉遊びがあります。</a:t>
            </a:r>
            <a:endParaRPr kumimoji="1" lang="en-US" altLang="ja-JP" dirty="0"/>
          </a:p>
          <a:p>
            <a:r>
              <a:rPr kumimoji="1" lang="ja-JP" altLang="en-US" dirty="0"/>
              <a:t>漢字に直して何か気づきませんでしたか。（山風をくっつけると嵐になる。）</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9</a:t>
            </a:fld>
            <a:endParaRPr kumimoji="1" lang="ja-JP" altLang="en-US"/>
          </a:p>
        </p:txBody>
      </p:sp>
    </p:spTree>
    <p:extLst>
      <p:ext uri="{BB962C8B-B14F-4D97-AF65-F5344CB8AC3E}">
        <p14:creationId xmlns:p14="http://schemas.microsoft.com/office/powerpoint/2010/main" val="3570112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「山風」を</a:t>
            </a:r>
            <a:r>
              <a:rPr kumimoji="1" lang="en-US" altLang="ja-JP" dirty="0"/>
              <a:t>1</a:t>
            </a:r>
            <a:r>
              <a:rPr kumimoji="1" lang="ja-JP" altLang="en-US" dirty="0"/>
              <a:t>つの漢字として書くと、「嵐」となります。</a:t>
            </a:r>
            <a:endParaRPr kumimoji="1" lang="en-US" altLang="ja-JP" dirty="0"/>
          </a:p>
          <a:p>
            <a:r>
              <a:rPr kumimoji="1" lang="ja-JP" altLang="en-US" dirty="0"/>
              <a:t>歌の中で</a:t>
            </a:r>
            <a:r>
              <a:rPr kumimoji="1" lang="en-US" altLang="ja-JP" dirty="0"/>
              <a:t>2</a:t>
            </a:r>
            <a:r>
              <a:rPr kumimoji="1" lang="ja-JP" altLang="en-US" dirty="0"/>
              <a:t>つの漢字をくっつけて別の漢字を作る遊び心がこの歌にあったのですね。</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10</a:t>
            </a:fld>
            <a:endParaRPr kumimoji="1" lang="ja-JP" altLang="en-US"/>
          </a:p>
        </p:txBody>
      </p:sp>
    </p:spTree>
    <p:extLst>
      <p:ext uri="{BB962C8B-B14F-4D97-AF65-F5344CB8AC3E}">
        <p14:creationId xmlns:p14="http://schemas.microsoft.com/office/powerpoint/2010/main" val="1018978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作者の文屋康秀は、山中で秋の草木が激しく吹き散らされているのを見て、</a:t>
            </a:r>
            <a:endParaRPr kumimoji="1" lang="en-US" altLang="ja-JP" dirty="0"/>
          </a:p>
          <a:p>
            <a:r>
              <a:rPr kumimoji="1" lang="ja-JP" altLang="en-US" dirty="0"/>
              <a:t>「なるほど、はげしい山風のことを嵐と表すのも納得するなぁ」と、考えてできた歌なのですね。</a:t>
            </a:r>
          </a:p>
        </p:txBody>
      </p:sp>
      <p:sp>
        <p:nvSpPr>
          <p:cNvPr id="4" name="スライド番号プレースホルダー 3"/>
          <p:cNvSpPr>
            <a:spLocks noGrp="1"/>
          </p:cNvSpPr>
          <p:nvPr>
            <p:ph type="sldNum" sz="quarter" idx="5"/>
          </p:nvPr>
        </p:nvSpPr>
        <p:spPr/>
        <p:txBody>
          <a:bodyPr/>
          <a:lstStyle/>
          <a:p>
            <a:fld id="{6001B231-7F6A-4C7F-8E1C-2439C842C6B1}" type="slidenum">
              <a:rPr kumimoji="1" lang="ja-JP" altLang="en-US" smtClean="0"/>
              <a:t>11</a:t>
            </a:fld>
            <a:endParaRPr kumimoji="1" lang="ja-JP" altLang="en-US"/>
          </a:p>
        </p:txBody>
      </p:sp>
    </p:spTree>
    <p:extLst>
      <p:ext uri="{BB962C8B-B14F-4D97-AF65-F5344CB8AC3E}">
        <p14:creationId xmlns:p14="http://schemas.microsoft.com/office/powerpoint/2010/main" val="2093359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こんな工夫をこらした歌はほかにもあります。</a:t>
            </a:r>
            <a:endParaRPr kumimoji="1" lang="en-US" altLang="ja-JP" dirty="0"/>
          </a:p>
          <a:p>
            <a:r>
              <a:rPr kumimoji="1" lang="ja-JP" altLang="en-US" dirty="0"/>
              <a:t>この歌、□の中は何でしょうか。</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12</a:t>
            </a:fld>
            <a:endParaRPr kumimoji="1" lang="ja-JP" altLang="en-US"/>
          </a:p>
        </p:txBody>
      </p:sp>
    </p:spTree>
    <p:extLst>
      <p:ext uri="{BB962C8B-B14F-4D97-AF65-F5344CB8AC3E}">
        <p14:creationId xmlns:p14="http://schemas.microsoft.com/office/powerpoint/2010/main" val="575390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ヒントです。漢字に直せるところを漢字にしました。</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13</a:t>
            </a:fld>
            <a:endParaRPr kumimoji="1" lang="ja-JP" altLang="en-US"/>
          </a:p>
        </p:txBody>
      </p:sp>
    </p:spTree>
    <p:extLst>
      <p:ext uri="{BB962C8B-B14F-4D97-AF65-F5344CB8AC3E}">
        <p14:creationId xmlns:p14="http://schemas.microsoft.com/office/powerpoint/2010/main" val="911011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「木毎」に注目します。これから生まれた漢字はなにでしょうか。</a:t>
            </a:r>
            <a:endParaRPr kumimoji="1" lang="en-US" altLang="ja-JP" dirty="0"/>
          </a:p>
          <a:p>
            <a:r>
              <a:rPr kumimoji="1" lang="ja-JP" altLang="en-US" dirty="0"/>
              <a:t>「梅」が入ります。これも、言葉遊びの一つですね。</a:t>
            </a:r>
            <a:endParaRPr kumimoji="1" lang="en-US" altLang="ja-JP" dirty="0"/>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14</a:t>
            </a:fld>
            <a:endParaRPr kumimoji="1" lang="ja-JP" altLang="en-US"/>
          </a:p>
        </p:txBody>
      </p:sp>
    </p:spTree>
    <p:extLst>
      <p:ext uri="{BB962C8B-B14F-4D97-AF65-F5344CB8AC3E}">
        <p14:creationId xmlns:p14="http://schemas.microsoft.com/office/powerpoint/2010/main" val="3956355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234826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310329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552301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80033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4029949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4078226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1111458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27531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991612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2042606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14794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393103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おも</a:t>
            </a:r>
            <a:r>
              <a:rPr kumimoji="1" lang="ja-JP" altLang="en-US" dirty="0" err="1"/>
              <a:t>しろ</a:t>
            </a:r>
            <a:r>
              <a:rPr kumimoji="1" lang="ja-JP" altLang="en-US" dirty="0"/>
              <a:t>百人一首授業</a:t>
            </a:r>
          </a:p>
        </p:txBody>
      </p:sp>
      <p:sp>
        <p:nvSpPr>
          <p:cNvPr id="3" name="サブタイトル 2"/>
          <p:cNvSpPr>
            <a:spLocks noGrp="1"/>
          </p:cNvSpPr>
          <p:nvPr>
            <p:ph type="subTitle" idx="1"/>
          </p:nvPr>
        </p:nvSpPr>
        <p:spPr/>
        <p:txBody>
          <a:bodyPr/>
          <a:lstStyle/>
          <a:p>
            <a:r>
              <a:rPr kumimoji="1" lang="ja-JP" altLang="en-US"/>
              <a:t>２２（桃⑭）　</a:t>
            </a:r>
            <a:r>
              <a:rPr kumimoji="1" lang="ja-JP" altLang="en-US" dirty="0"/>
              <a:t>吹くからに～</a:t>
            </a:r>
          </a:p>
        </p:txBody>
      </p:sp>
    </p:spTree>
    <p:extLst>
      <p:ext uri="{BB962C8B-B14F-4D97-AF65-F5344CB8AC3E}">
        <p14:creationId xmlns:p14="http://schemas.microsoft.com/office/powerpoint/2010/main" val="380486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ふくからに</a:t>
            </a:r>
            <a:endParaRPr lang="en-US" altLang="ja-JP" sz="6000" dirty="0"/>
          </a:p>
          <a:p>
            <a:endParaRPr lang="en-US" altLang="ja-JP" sz="6000" dirty="0"/>
          </a:p>
          <a:p>
            <a:r>
              <a:rPr lang="ja-JP" altLang="en-US" sz="6000" dirty="0"/>
              <a:t>あきのくさきの</a:t>
            </a:r>
            <a:endParaRPr lang="en-US" altLang="ja-JP" sz="6000" dirty="0"/>
          </a:p>
          <a:p>
            <a:endParaRPr lang="en-US" altLang="ja-JP" sz="6000" dirty="0"/>
          </a:p>
          <a:p>
            <a:r>
              <a:rPr lang="ja-JP" altLang="en-US" sz="6000" dirty="0"/>
              <a:t>しをるれば</a:t>
            </a:r>
            <a:endParaRPr lang="en-US" altLang="ja-JP" sz="6000" dirty="0"/>
          </a:p>
          <a:p>
            <a:endParaRPr lang="en-US" altLang="ja-JP" sz="6000" dirty="0"/>
          </a:p>
          <a:p>
            <a:r>
              <a:rPr lang="ja-JP" altLang="en-US" sz="6000" dirty="0"/>
              <a:t>むべやまかぜを</a:t>
            </a:r>
            <a:endParaRPr lang="en-US" altLang="ja-JP" sz="6000" dirty="0"/>
          </a:p>
          <a:p>
            <a:endParaRPr lang="en-US" altLang="ja-JP" sz="6000" dirty="0"/>
          </a:p>
          <a:p>
            <a:r>
              <a:rPr lang="ja-JP" altLang="en-US" sz="6000" dirty="0"/>
              <a:t>あらしといふらむ</a:t>
            </a:r>
            <a:endParaRPr lang="en-US" altLang="ja-JP" sz="6000" dirty="0"/>
          </a:p>
        </p:txBody>
      </p:sp>
    </p:spTree>
    <p:extLst>
      <p:ext uri="{BB962C8B-B14F-4D97-AF65-F5344CB8AC3E}">
        <p14:creationId xmlns:p14="http://schemas.microsoft.com/office/powerpoint/2010/main" val="2865162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5743977"/>
          </a:xfrm>
          <a:prstGeom prst="rect">
            <a:avLst/>
          </a:prstGeom>
          <a:noFill/>
        </p:spPr>
        <p:txBody>
          <a:bodyPr vert="eaVert" wrap="square" rtlCol="0">
            <a:spAutoFit/>
          </a:bodyPr>
          <a:lstStyle/>
          <a:p>
            <a:r>
              <a:rPr lang="ja-JP" altLang="en-US" sz="6000" dirty="0"/>
              <a:t>ふ</a:t>
            </a:r>
            <a:endParaRPr lang="en-US" altLang="ja-JP" sz="6000" dirty="0"/>
          </a:p>
          <a:p>
            <a:endParaRPr lang="en-US" altLang="ja-JP" sz="6000" dirty="0"/>
          </a:p>
          <a:p>
            <a:r>
              <a:rPr lang="ja-JP" altLang="en-US" sz="6000" dirty="0"/>
              <a:t>あ</a:t>
            </a:r>
            <a:endParaRPr lang="en-US" altLang="ja-JP" sz="6000" dirty="0"/>
          </a:p>
          <a:p>
            <a:endParaRPr lang="en-US" altLang="ja-JP" sz="6000" dirty="0"/>
          </a:p>
          <a:p>
            <a:r>
              <a:rPr lang="ja-JP" altLang="en-US" sz="6000" dirty="0"/>
              <a:t>し</a:t>
            </a:r>
            <a:endParaRPr lang="en-US" altLang="ja-JP" sz="6000" dirty="0"/>
          </a:p>
          <a:p>
            <a:endParaRPr lang="en-US" altLang="ja-JP" sz="6000" dirty="0"/>
          </a:p>
          <a:p>
            <a:r>
              <a:rPr lang="ja-JP" altLang="en-US" sz="6000" dirty="0"/>
              <a:t>む</a:t>
            </a:r>
            <a:endParaRPr lang="en-US" altLang="ja-JP" sz="6000" dirty="0"/>
          </a:p>
          <a:p>
            <a:endParaRPr lang="en-US" altLang="ja-JP" sz="6000" dirty="0"/>
          </a:p>
          <a:p>
            <a:r>
              <a:rPr lang="ja-JP" altLang="en-US" sz="6000" dirty="0"/>
              <a:t>あ</a:t>
            </a:r>
            <a:endParaRPr lang="en-US" altLang="ja-JP" sz="6000" dirty="0"/>
          </a:p>
        </p:txBody>
      </p:sp>
    </p:spTree>
    <p:extLst>
      <p:ext uri="{BB962C8B-B14F-4D97-AF65-F5344CB8AC3E}">
        <p14:creationId xmlns:p14="http://schemas.microsoft.com/office/powerpoint/2010/main" val="1480543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ED770321-86FE-49A6-92D3-59ED255797F0}"/>
              </a:ext>
            </a:extLst>
          </p:cNvPr>
          <p:cNvSpPr txBox="1"/>
          <p:nvPr/>
        </p:nvSpPr>
        <p:spPr>
          <a:xfrm>
            <a:off x="10697800" y="668024"/>
            <a:ext cx="1046440" cy="4545475"/>
          </a:xfrm>
          <a:prstGeom prst="rect">
            <a:avLst/>
          </a:prstGeom>
          <a:solidFill>
            <a:schemeClr val="accent4">
              <a:lumMod val="20000"/>
              <a:lumOff val="80000"/>
            </a:schemeClr>
          </a:solidFill>
          <a:ln w="12700">
            <a:solidFill>
              <a:srgbClr val="FF0000"/>
            </a:solidFill>
          </a:ln>
        </p:spPr>
        <p:txBody>
          <a:bodyPr vert="eaVert"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この歌を詠んで、</a:t>
            </a:r>
            <a:endParaRPr lang="en-US" altLang="ja-JP" sz="2800" dirty="0"/>
          </a:p>
          <a:p>
            <a:r>
              <a:rPr lang="ja-JP" altLang="en-US" sz="2800" dirty="0"/>
              <a:t>どんな天気を想像しますか。</a:t>
            </a:r>
            <a:endParaRPr kumimoji="1" lang="ja-JP" altLang="en-US" sz="2800" dirty="0"/>
          </a:p>
        </p:txBody>
      </p:sp>
      <p:sp>
        <p:nvSpPr>
          <p:cNvPr id="10" name="テキスト ボックス 9">
            <a:extLst>
              <a:ext uri="{FF2B5EF4-FFF2-40B4-BE49-F238E27FC236}">
                <a16:creationId xmlns:a16="http://schemas.microsoft.com/office/drawing/2014/main" id="{DDF4AC58-07D2-4DDA-826B-4E95C39FE29E}"/>
              </a:ext>
            </a:extLst>
          </p:cNvPr>
          <p:cNvSpPr txBox="1"/>
          <p:nvPr/>
        </p:nvSpPr>
        <p:spPr>
          <a:xfrm>
            <a:off x="-1515312" y="528034"/>
            <a:ext cx="11264622" cy="6238526"/>
          </a:xfrm>
          <a:prstGeom prst="rect">
            <a:avLst/>
          </a:prstGeom>
          <a:noFill/>
        </p:spPr>
        <p:txBody>
          <a:bodyPr vert="eaVert" wrap="square" rtlCol="0">
            <a:spAutoFit/>
          </a:bodyPr>
          <a:lstStyle/>
          <a:p>
            <a:r>
              <a:rPr lang="ja-JP" altLang="en-US" sz="6000" dirty="0"/>
              <a:t>ふくからに</a:t>
            </a:r>
            <a:endParaRPr lang="en-US" altLang="ja-JP" sz="6000" dirty="0"/>
          </a:p>
          <a:p>
            <a:endParaRPr lang="en-US" altLang="ja-JP" sz="6000" dirty="0"/>
          </a:p>
          <a:p>
            <a:r>
              <a:rPr lang="ja-JP" altLang="en-US" sz="6000" dirty="0"/>
              <a:t>あきのくさきの</a:t>
            </a:r>
            <a:endParaRPr lang="en-US" altLang="ja-JP" sz="6000" dirty="0"/>
          </a:p>
          <a:p>
            <a:endParaRPr lang="en-US" altLang="ja-JP" sz="6000" dirty="0"/>
          </a:p>
          <a:p>
            <a:r>
              <a:rPr lang="ja-JP" altLang="en-US" sz="6000" dirty="0"/>
              <a:t>しをるれば</a:t>
            </a:r>
            <a:endParaRPr lang="en-US" altLang="ja-JP" sz="6000" dirty="0"/>
          </a:p>
          <a:p>
            <a:endParaRPr lang="en-US" altLang="ja-JP" sz="6000" dirty="0"/>
          </a:p>
          <a:p>
            <a:r>
              <a:rPr lang="ja-JP" altLang="en-US" sz="6000" dirty="0"/>
              <a:t>むべやまかぜを</a:t>
            </a:r>
            <a:endParaRPr lang="en-US" altLang="ja-JP" sz="6000" dirty="0"/>
          </a:p>
          <a:p>
            <a:endParaRPr lang="en-US" altLang="ja-JP" sz="6000" dirty="0"/>
          </a:p>
          <a:p>
            <a:r>
              <a:rPr lang="ja-JP" altLang="en-US" sz="6000" dirty="0"/>
              <a:t>あらしといふらむ</a:t>
            </a:r>
            <a:endParaRPr lang="en-US" altLang="ja-JP" sz="6000" dirty="0"/>
          </a:p>
          <a:p>
            <a:endParaRPr lang="en-US" altLang="ja-JP" sz="6000" dirty="0">
              <a:solidFill>
                <a:srgbClr val="FF0000"/>
              </a:solidFill>
            </a:endParaRPr>
          </a:p>
          <a:p>
            <a:endParaRPr lang="en-US" altLang="ja-JP" sz="6000" dirty="0"/>
          </a:p>
          <a:p>
            <a:endParaRPr lang="en-US" altLang="ja-JP" sz="6000" dirty="0">
              <a:solidFill>
                <a:srgbClr val="FF0000"/>
              </a:solidFill>
            </a:endParaRPr>
          </a:p>
        </p:txBody>
      </p:sp>
    </p:spTree>
    <p:extLst>
      <p:ext uri="{BB962C8B-B14F-4D97-AF65-F5344CB8AC3E}">
        <p14:creationId xmlns:p14="http://schemas.microsoft.com/office/powerpoint/2010/main" val="150318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DDF4AC58-07D2-4DDA-826B-4E95C39FE29E}"/>
              </a:ext>
            </a:extLst>
          </p:cNvPr>
          <p:cNvSpPr txBox="1"/>
          <p:nvPr/>
        </p:nvSpPr>
        <p:spPr>
          <a:xfrm>
            <a:off x="-1515312" y="528034"/>
            <a:ext cx="11264622" cy="6238526"/>
          </a:xfrm>
          <a:prstGeom prst="rect">
            <a:avLst/>
          </a:prstGeom>
          <a:noFill/>
        </p:spPr>
        <p:txBody>
          <a:bodyPr vert="eaVert" wrap="square" rtlCol="0">
            <a:spAutoFit/>
          </a:bodyPr>
          <a:lstStyle/>
          <a:p>
            <a:r>
              <a:rPr lang="ja-JP" altLang="en-US" sz="6000" dirty="0"/>
              <a:t>ふくからに</a:t>
            </a:r>
            <a:endParaRPr lang="en-US" altLang="ja-JP" sz="6000" dirty="0"/>
          </a:p>
          <a:p>
            <a:endParaRPr lang="en-US" altLang="ja-JP" sz="6000" dirty="0"/>
          </a:p>
          <a:p>
            <a:r>
              <a:rPr lang="ja-JP" altLang="en-US" sz="6000" dirty="0"/>
              <a:t>あきのくさきの</a:t>
            </a:r>
            <a:endParaRPr lang="en-US" altLang="ja-JP" sz="6000" dirty="0"/>
          </a:p>
          <a:p>
            <a:endParaRPr lang="en-US" altLang="ja-JP" sz="6000" dirty="0"/>
          </a:p>
          <a:p>
            <a:r>
              <a:rPr lang="ja-JP" altLang="en-US" sz="6000" dirty="0"/>
              <a:t>しをるれば</a:t>
            </a:r>
            <a:endParaRPr lang="en-US" altLang="ja-JP" sz="6000" dirty="0"/>
          </a:p>
          <a:p>
            <a:endParaRPr lang="en-US" altLang="ja-JP" sz="6000" dirty="0"/>
          </a:p>
          <a:p>
            <a:r>
              <a:rPr lang="ja-JP" altLang="en-US" sz="6000" dirty="0"/>
              <a:t>むべやまかぜを</a:t>
            </a:r>
            <a:endParaRPr lang="en-US" altLang="ja-JP" sz="6000" dirty="0"/>
          </a:p>
          <a:p>
            <a:endParaRPr lang="en-US" altLang="ja-JP" sz="6000" dirty="0"/>
          </a:p>
          <a:p>
            <a:r>
              <a:rPr lang="ja-JP" altLang="en-US" sz="6000" dirty="0">
                <a:solidFill>
                  <a:srgbClr val="FF0000"/>
                </a:solidFill>
              </a:rPr>
              <a:t>あらし</a:t>
            </a:r>
            <a:r>
              <a:rPr lang="ja-JP" altLang="en-US" sz="6000" dirty="0"/>
              <a:t>といふらむ</a:t>
            </a:r>
            <a:endParaRPr lang="en-US" altLang="ja-JP" sz="6000" dirty="0"/>
          </a:p>
          <a:p>
            <a:endParaRPr lang="en-US" altLang="ja-JP" sz="6000" dirty="0">
              <a:solidFill>
                <a:srgbClr val="FF0000"/>
              </a:solidFill>
            </a:endParaRPr>
          </a:p>
          <a:p>
            <a:endParaRPr lang="en-US" altLang="ja-JP" sz="6000" dirty="0"/>
          </a:p>
          <a:p>
            <a:endParaRPr lang="en-US" altLang="ja-JP" sz="6000" dirty="0">
              <a:solidFill>
                <a:srgbClr val="FF0000"/>
              </a:solidFill>
            </a:endParaRPr>
          </a:p>
        </p:txBody>
      </p:sp>
    </p:spTree>
    <p:extLst>
      <p:ext uri="{BB962C8B-B14F-4D97-AF65-F5344CB8AC3E}">
        <p14:creationId xmlns:p14="http://schemas.microsoft.com/office/powerpoint/2010/main" val="1478948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ED770321-86FE-49A6-92D3-59ED255797F0}"/>
              </a:ext>
            </a:extLst>
          </p:cNvPr>
          <p:cNvSpPr txBox="1"/>
          <p:nvPr/>
        </p:nvSpPr>
        <p:spPr>
          <a:xfrm>
            <a:off x="10697800" y="668024"/>
            <a:ext cx="1046440" cy="4245714"/>
          </a:xfrm>
          <a:prstGeom prst="rect">
            <a:avLst/>
          </a:prstGeom>
          <a:solidFill>
            <a:schemeClr val="accent4">
              <a:lumMod val="20000"/>
              <a:lumOff val="80000"/>
            </a:schemeClr>
          </a:solidFill>
          <a:ln w="12700">
            <a:solidFill>
              <a:srgbClr val="FF0000"/>
            </a:solidFill>
          </a:ln>
        </p:spPr>
        <p:txBody>
          <a:bodyPr vert="eaVert"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あらし　とありますが、</a:t>
            </a:r>
            <a:endParaRPr lang="en-US" altLang="ja-JP" sz="2800" dirty="0"/>
          </a:p>
          <a:p>
            <a:r>
              <a:rPr lang="ja-JP" altLang="en-US" sz="2800" dirty="0"/>
              <a:t>雨は降っているでしょうか。</a:t>
            </a:r>
            <a:endParaRPr kumimoji="1" lang="ja-JP" altLang="en-US" sz="2800" dirty="0"/>
          </a:p>
        </p:txBody>
      </p:sp>
      <p:sp>
        <p:nvSpPr>
          <p:cNvPr id="10" name="テキスト ボックス 9">
            <a:extLst>
              <a:ext uri="{FF2B5EF4-FFF2-40B4-BE49-F238E27FC236}">
                <a16:creationId xmlns:a16="http://schemas.microsoft.com/office/drawing/2014/main" id="{DDF4AC58-07D2-4DDA-826B-4E95C39FE29E}"/>
              </a:ext>
            </a:extLst>
          </p:cNvPr>
          <p:cNvSpPr txBox="1"/>
          <p:nvPr/>
        </p:nvSpPr>
        <p:spPr>
          <a:xfrm>
            <a:off x="-1515312" y="528034"/>
            <a:ext cx="11264622" cy="6238526"/>
          </a:xfrm>
          <a:prstGeom prst="rect">
            <a:avLst/>
          </a:prstGeom>
          <a:noFill/>
        </p:spPr>
        <p:txBody>
          <a:bodyPr vert="eaVert" wrap="square" rtlCol="0">
            <a:spAutoFit/>
          </a:bodyPr>
          <a:lstStyle/>
          <a:p>
            <a:r>
              <a:rPr lang="ja-JP" altLang="en-US" sz="6000" dirty="0"/>
              <a:t>ふくからに</a:t>
            </a:r>
            <a:endParaRPr lang="en-US" altLang="ja-JP" sz="6000" dirty="0"/>
          </a:p>
          <a:p>
            <a:endParaRPr lang="en-US" altLang="ja-JP" sz="6000" dirty="0"/>
          </a:p>
          <a:p>
            <a:r>
              <a:rPr lang="ja-JP" altLang="en-US" sz="6000" dirty="0"/>
              <a:t>あきのくさきの</a:t>
            </a:r>
            <a:endParaRPr lang="en-US" altLang="ja-JP" sz="6000" dirty="0"/>
          </a:p>
          <a:p>
            <a:endParaRPr lang="en-US" altLang="ja-JP" sz="6000" dirty="0"/>
          </a:p>
          <a:p>
            <a:r>
              <a:rPr lang="ja-JP" altLang="en-US" sz="6000" dirty="0"/>
              <a:t>しをるれば</a:t>
            </a:r>
            <a:endParaRPr lang="en-US" altLang="ja-JP" sz="6000" dirty="0"/>
          </a:p>
          <a:p>
            <a:endParaRPr lang="en-US" altLang="ja-JP" sz="6000" dirty="0"/>
          </a:p>
          <a:p>
            <a:r>
              <a:rPr lang="ja-JP" altLang="en-US" sz="6000" dirty="0"/>
              <a:t>むべやまかぜを</a:t>
            </a:r>
            <a:endParaRPr lang="en-US" altLang="ja-JP" sz="6000" dirty="0"/>
          </a:p>
          <a:p>
            <a:endParaRPr lang="en-US" altLang="ja-JP" sz="6000" dirty="0"/>
          </a:p>
          <a:p>
            <a:r>
              <a:rPr lang="ja-JP" altLang="en-US" sz="6000" dirty="0">
                <a:solidFill>
                  <a:srgbClr val="FF0000"/>
                </a:solidFill>
              </a:rPr>
              <a:t>あらし</a:t>
            </a:r>
            <a:r>
              <a:rPr lang="ja-JP" altLang="en-US" sz="6000" dirty="0"/>
              <a:t>といふらむ</a:t>
            </a:r>
            <a:endParaRPr lang="en-US" altLang="ja-JP" sz="6000" dirty="0"/>
          </a:p>
          <a:p>
            <a:endParaRPr lang="en-US" altLang="ja-JP" sz="6000" dirty="0">
              <a:solidFill>
                <a:srgbClr val="FF0000"/>
              </a:solidFill>
            </a:endParaRPr>
          </a:p>
          <a:p>
            <a:endParaRPr lang="en-US" altLang="ja-JP" sz="6000" dirty="0"/>
          </a:p>
          <a:p>
            <a:endParaRPr lang="en-US" altLang="ja-JP" sz="6000" dirty="0">
              <a:solidFill>
                <a:srgbClr val="FF0000"/>
              </a:solidFill>
            </a:endParaRPr>
          </a:p>
        </p:txBody>
      </p:sp>
    </p:spTree>
    <p:extLst>
      <p:ext uri="{BB962C8B-B14F-4D97-AF65-F5344CB8AC3E}">
        <p14:creationId xmlns:p14="http://schemas.microsoft.com/office/powerpoint/2010/main" val="3458004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ED770321-86FE-49A6-92D3-59ED255797F0}"/>
              </a:ext>
            </a:extLst>
          </p:cNvPr>
          <p:cNvSpPr txBox="1"/>
          <p:nvPr/>
        </p:nvSpPr>
        <p:spPr>
          <a:xfrm>
            <a:off x="10697816" y="668024"/>
            <a:ext cx="1046440" cy="5202706"/>
          </a:xfrm>
          <a:prstGeom prst="rect">
            <a:avLst/>
          </a:prstGeom>
          <a:solidFill>
            <a:schemeClr val="accent4">
              <a:lumMod val="20000"/>
              <a:lumOff val="80000"/>
            </a:schemeClr>
          </a:solidFill>
          <a:ln w="12700">
            <a:solidFill>
              <a:srgbClr val="FF0000"/>
            </a:solidFill>
          </a:ln>
        </p:spPr>
        <p:txBody>
          <a:bodyPr vert="eaVert"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どんな場所で歌われているか</a:t>
            </a:r>
            <a:endParaRPr lang="en-US" altLang="ja-JP" sz="2800" dirty="0"/>
          </a:p>
          <a:p>
            <a:r>
              <a:rPr lang="ja-JP" altLang="en-US" sz="2800" dirty="0"/>
              <a:t>それが分かる言葉を探しなさい。</a:t>
            </a:r>
            <a:endParaRPr kumimoji="1" lang="ja-JP" altLang="en-US" sz="2800" dirty="0"/>
          </a:p>
        </p:txBody>
      </p:sp>
      <p:sp>
        <p:nvSpPr>
          <p:cNvPr id="10" name="テキスト ボックス 9">
            <a:extLst>
              <a:ext uri="{FF2B5EF4-FFF2-40B4-BE49-F238E27FC236}">
                <a16:creationId xmlns:a16="http://schemas.microsoft.com/office/drawing/2014/main" id="{DDF4AC58-07D2-4DDA-826B-4E95C39FE29E}"/>
              </a:ext>
            </a:extLst>
          </p:cNvPr>
          <p:cNvSpPr txBox="1"/>
          <p:nvPr/>
        </p:nvSpPr>
        <p:spPr>
          <a:xfrm>
            <a:off x="-1515312" y="528034"/>
            <a:ext cx="11264622" cy="6238526"/>
          </a:xfrm>
          <a:prstGeom prst="rect">
            <a:avLst/>
          </a:prstGeom>
          <a:noFill/>
        </p:spPr>
        <p:txBody>
          <a:bodyPr vert="eaVert" wrap="square" rtlCol="0">
            <a:spAutoFit/>
          </a:bodyPr>
          <a:lstStyle/>
          <a:p>
            <a:r>
              <a:rPr lang="ja-JP" altLang="en-US" sz="6000" dirty="0"/>
              <a:t>ふくからに</a:t>
            </a:r>
            <a:endParaRPr lang="en-US" altLang="ja-JP" sz="6000" dirty="0"/>
          </a:p>
          <a:p>
            <a:endParaRPr lang="en-US" altLang="ja-JP" sz="6000" dirty="0"/>
          </a:p>
          <a:p>
            <a:r>
              <a:rPr lang="ja-JP" altLang="en-US" sz="6000" dirty="0"/>
              <a:t>あきのくさきの</a:t>
            </a:r>
            <a:endParaRPr lang="en-US" altLang="ja-JP" sz="6000" dirty="0"/>
          </a:p>
          <a:p>
            <a:endParaRPr lang="en-US" altLang="ja-JP" sz="6000" dirty="0"/>
          </a:p>
          <a:p>
            <a:r>
              <a:rPr lang="ja-JP" altLang="en-US" sz="6000" dirty="0"/>
              <a:t>しをるれば</a:t>
            </a:r>
            <a:endParaRPr lang="en-US" altLang="ja-JP" sz="6000" dirty="0"/>
          </a:p>
          <a:p>
            <a:endParaRPr lang="en-US" altLang="ja-JP" sz="6000" dirty="0"/>
          </a:p>
          <a:p>
            <a:r>
              <a:rPr lang="ja-JP" altLang="en-US" sz="6000" dirty="0"/>
              <a:t>むべやまかぜを</a:t>
            </a:r>
            <a:endParaRPr lang="en-US" altLang="ja-JP" sz="6000" dirty="0"/>
          </a:p>
          <a:p>
            <a:endParaRPr lang="en-US" altLang="ja-JP" sz="6000" dirty="0"/>
          </a:p>
          <a:p>
            <a:r>
              <a:rPr lang="ja-JP" altLang="en-US" sz="6000" dirty="0"/>
              <a:t>あらしといふらむ</a:t>
            </a:r>
            <a:endParaRPr lang="en-US" altLang="ja-JP" sz="6000" dirty="0"/>
          </a:p>
          <a:p>
            <a:endParaRPr lang="en-US" altLang="ja-JP" sz="6000" dirty="0">
              <a:solidFill>
                <a:srgbClr val="FF0000"/>
              </a:solidFill>
            </a:endParaRPr>
          </a:p>
          <a:p>
            <a:endParaRPr lang="en-US" altLang="ja-JP" sz="6000" dirty="0"/>
          </a:p>
          <a:p>
            <a:endParaRPr lang="en-US" altLang="ja-JP" sz="6000" dirty="0">
              <a:solidFill>
                <a:srgbClr val="FF0000"/>
              </a:solidFill>
            </a:endParaRPr>
          </a:p>
        </p:txBody>
      </p:sp>
    </p:spTree>
    <p:extLst>
      <p:ext uri="{BB962C8B-B14F-4D97-AF65-F5344CB8AC3E}">
        <p14:creationId xmlns:p14="http://schemas.microsoft.com/office/powerpoint/2010/main" val="4054802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ED770321-86FE-49A6-92D3-59ED255797F0}"/>
              </a:ext>
            </a:extLst>
          </p:cNvPr>
          <p:cNvSpPr txBox="1"/>
          <p:nvPr/>
        </p:nvSpPr>
        <p:spPr>
          <a:xfrm>
            <a:off x="11128703" y="668024"/>
            <a:ext cx="615553" cy="5866350"/>
          </a:xfrm>
          <a:prstGeom prst="rect">
            <a:avLst/>
          </a:prstGeom>
          <a:solidFill>
            <a:schemeClr val="accent4">
              <a:lumMod val="20000"/>
              <a:lumOff val="80000"/>
            </a:schemeClr>
          </a:solidFill>
          <a:ln w="12700">
            <a:solidFill>
              <a:srgbClr val="FF0000"/>
            </a:solidFill>
          </a:ln>
        </p:spPr>
        <p:txBody>
          <a:bodyPr vert="eaVert"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2800" dirty="0"/>
              <a:t>赤線を漢字に直して書き直しなさい。</a:t>
            </a:r>
          </a:p>
        </p:txBody>
      </p:sp>
      <p:sp>
        <p:nvSpPr>
          <p:cNvPr id="10" name="テキスト ボックス 9">
            <a:extLst>
              <a:ext uri="{FF2B5EF4-FFF2-40B4-BE49-F238E27FC236}">
                <a16:creationId xmlns:a16="http://schemas.microsoft.com/office/drawing/2014/main" id="{DDF4AC58-07D2-4DDA-826B-4E95C39FE29E}"/>
              </a:ext>
            </a:extLst>
          </p:cNvPr>
          <p:cNvSpPr txBox="1"/>
          <p:nvPr/>
        </p:nvSpPr>
        <p:spPr>
          <a:xfrm>
            <a:off x="-1515312" y="528034"/>
            <a:ext cx="11264622" cy="6238526"/>
          </a:xfrm>
          <a:prstGeom prst="rect">
            <a:avLst/>
          </a:prstGeom>
          <a:noFill/>
        </p:spPr>
        <p:txBody>
          <a:bodyPr vert="eaVert" wrap="square" rtlCol="0">
            <a:spAutoFit/>
          </a:bodyPr>
          <a:lstStyle/>
          <a:p>
            <a:r>
              <a:rPr lang="ja-JP" altLang="en-US" sz="6000" dirty="0"/>
              <a:t>ふくからに</a:t>
            </a:r>
            <a:endParaRPr lang="en-US" altLang="ja-JP" sz="6000" dirty="0"/>
          </a:p>
          <a:p>
            <a:endParaRPr lang="en-US" altLang="ja-JP" sz="6000" dirty="0"/>
          </a:p>
          <a:p>
            <a:r>
              <a:rPr lang="ja-JP" altLang="en-US" sz="6000" dirty="0"/>
              <a:t>あきのくさきの</a:t>
            </a:r>
            <a:endParaRPr lang="en-US" altLang="ja-JP" sz="6000" dirty="0"/>
          </a:p>
          <a:p>
            <a:endParaRPr lang="en-US" altLang="ja-JP" sz="6000" dirty="0"/>
          </a:p>
          <a:p>
            <a:r>
              <a:rPr lang="ja-JP" altLang="en-US" sz="6000" dirty="0"/>
              <a:t>しをるれば</a:t>
            </a:r>
            <a:endParaRPr lang="en-US" altLang="ja-JP" sz="6000" dirty="0"/>
          </a:p>
          <a:p>
            <a:endParaRPr lang="en-US" altLang="ja-JP" sz="6000" dirty="0"/>
          </a:p>
          <a:p>
            <a:r>
              <a:rPr lang="ja-JP" altLang="en-US" sz="6000" dirty="0"/>
              <a:t>むべやまかぜを</a:t>
            </a:r>
            <a:endParaRPr lang="en-US" altLang="ja-JP" sz="6000" dirty="0"/>
          </a:p>
          <a:p>
            <a:endParaRPr lang="en-US" altLang="ja-JP" sz="6000" dirty="0"/>
          </a:p>
          <a:p>
            <a:r>
              <a:rPr lang="ja-JP" altLang="en-US" sz="6000" dirty="0"/>
              <a:t>あらしといふらむ</a:t>
            </a:r>
            <a:endParaRPr lang="en-US" altLang="ja-JP" sz="6000" dirty="0"/>
          </a:p>
          <a:p>
            <a:endParaRPr lang="en-US" altLang="ja-JP" sz="6000" dirty="0">
              <a:solidFill>
                <a:srgbClr val="FF0000"/>
              </a:solidFill>
            </a:endParaRPr>
          </a:p>
          <a:p>
            <a:endParaRPr lang="en-US" altLang="ja-JP" sz="6000" dirty="0"/>
          </a:p>
          <a:p>
            <a:endParaRPr lang="en-US" altLang="ja-JP" sz="6000" dirty="0">
              <a:solidFill>
                <a:srgbClr val="FF0000"/>
              </a:solidFill>
            </a:endParaRPr>
          </a:p>
        </p:txBody>
      </p:sp>
      <p:cxnSp>
        <p:nvCxnSpPr>
          <p:cNvPr id="3" name="直線コネクタ 2">
            <a:extLst>
              <a:ext uri="{FF2B5EF4-FFF2-40B4-BE49-F238E27FC236}">
                <a16:creationId xmlns:a16="http://schemas.microsoft.com/office/drawing/2014/main" id="{866FE1EF-A97A-46A2-B21B-EEC59EE6B3E1}"/>
              </a:ext>
            </a:extLst>
          </p:cNvPr>
          <p:cNvCxnSpPr/>
          <p:nvPr/>
        </p:nvCxnSpPr>
        <p:spPr>
          <a:xfrm>
            <a:off x="4155866" y="1998539"/>
            <a:ext cx="0" cy="285270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517176C4-DA6A-4E27-A5E2-851F0FE7B4C9}"/>
              </a:ext>
            </a:extLst>
          </p:cNvPr>
          <p:cNvCxnSpPr>
            <a:cxnSpLocks/>
          </p:cNvCxnSpPr>
          <p:nvPr/>
        </p:nvCxnSpPr>
        <p:spPr>
          <a:xfrm>
            <a:off x="7779700" y="528034"/>
            <a:ext cx="0" cy="158001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376813C8-CFAF-47F6-A53F-1200653720F7}"/>
              </a:ext>
            </a:extLst>
          </p:cNvPr>
          <p:cNvCxnSpPr>
            <a:cxnSpLocks/>
          </p:cNvCxnSpPr>
          <p:nvPr/>
        </p:nvCxnSpPr>
        <p:spPr>
          <a:xfrm>
            <a:off x="9704594" y="576291"/>
            <a:ext cx="0" cy="147700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4C34C97A-0BC4-429E-B6AB-A0A664531A6B}"/>
              </a:ext>
            </a:extLst>
          </p:cNvPr>
          <p:cNvCxnSpPr>
            <a:cxnSpLocks/>
          </p:cNvCxnSpPr>
          <p:nvPr/>
        </p:nvCxnSpPr>
        <p:spPr>
          <a:xfrm>
            <a:off x="2293301" y="681693"/>
            <a:ext cx="0" cy="21217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93243E37-D354-4983-AE56-6ECC61680668}"/>
              </a:ext>
            </a:extLst>
          </p:cNvPr>
          <p:cNvCxnSpPr>
            <a:cxnSpLocks/>
          </p:cNvCxnSpPr>
          <p:nvPr/>
        </p:nvCxnSpPr>
        <p:spPr>
          <a:xfrm>
            <a:off x="7822591" y="2720385"/>
            <a:ext cx="0" cy="23170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0200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ED770321-86FE-49A6-92D3-59ED255797F0}"/>
              </a:ext>
            </a:extLst>
          </p:cNvPr>
          <p:cNvSpPr txBox="1"/>
          <p:nvPr/>
        </p:nvSpPr>
        <p:spPr>
          <a:xfrm>
            <a:off x="11128703" y="668024"/>
            <a:ext cx="615553" cy="5866350"/>
          </a:xfrm>
          <a:prstGeom prst="rect">
            <a:avLst/>
          </a:prstGeom>
          <a:solidFill>
            <a:schemeClr val="accent4">
              <a:lumMod val="20000"/>
              <a:lumOff val="80000"/>
            </a:schemeClr>
          </a:solidFill>
          <a:ln w="12700">
            <a:solidFill>
              <a:srgbClr val="FF0000"/>
            </a:solidFill>
          </a:ln>
        </p:spPr>
        <p:txBody>
          <a:bodyPr vert="eaVert"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2800" dirty="0"/>
              <a:t>赤線を漢字に直して書き直しなさい。</a:t>
            </a:r>
          </a:p>
        </p:txBody>
      </p:sp>
      <p:sp>
        <p:nvSpPr>
          <p:cNvPr id="10" name="テキスト ボックス 9">
            <a:extLst>
              <a:ext uri="{FF2B5EF4-FFF2-40B4-BE49-F238E27FC236}">
                <a16:creationId xmlns:a16="http://schemas.microsoft.com/office/drawing/2014/main" id="{DDF4AC58-07D2-4DDA-826B-4E95C39FE29E}"/>
              </a:ext>
            </a:extLst>
          </p:cNvPr>
          <p:cNvSpPr txBox="1"/>
          <p:nvPr/>
        </p:nvSpPr>
        <p:spPr>
          <a:xfrm>
            <a:off x="-1515312" y="528034"/>
            <a:ext cx="11264622" cy="6238526"/>
          </a:xfrm>
          <a:prstGeom prst="rect">
            <a:avLst/>
          </a:prstGeom>
          <a:noFill/>
        </p:spPr>
        <p:txBody>
          <a:bodyPr vert="eaVert" wrap="square" rtlCol="0">
            <a:spAutoFit/>
          </a:bodyPr>
          <a:lstStyle/>
          <a:p>
            <a:r>
              <a:rPr lang="ja-JP" altLang="en-US" sz="6000" dirty="0"/>
              <a:t>吹くからに</a:t>
            </a:r>
            <a:endParaRPr lang="en-US" altLang="ja-JP" sz="6000" dirty="0"/>
          </a:p>
          <a:p>
            <a:endParaRPr lang="en-US" altLang="ja-JP" sz="6000" dirty="0"/>
          </a:p>
          <a:p>
            <a:r>
              <a:rPr lang="ja-JP" altLang="en-US" sz="6000" dirty="0"/>
              <a:t>秋の　草木の</a:t>
            </a:r>
            <a:endParaRPr lang="en-US" altLang="ja-JP" sz="6000" dirty="0"/>
          </a:p>
          <a:p>
            <a:endParaRPr lang="en-US" altLang="ja-JP" sz="6000" dirty="0"/>
          </a:p>
          <a:p>
            <a:r>
              <a:rPr lang="ja-JP" altLang="en-US" sz="6000" dirty="0"/>
              <a:t>しをるれば</a:t>
            </a:r>
            <a:endParaRPr lang="en-US" altLang="ja-JP" sz="6000" dirty="0"/>
          </a:p>
          <a:p>
            <a:endParaRPr lang="en-US" altLang="ja-JP" sz="6000" dirty="0"/>
          </a:p>
          <a:p>
            <a:r>
              <a:rPr lang="ja-JP" altLang="en-US" sz="6000" dirty="0"/>
              <a:t>むべ山風を</a:t>
            </a:r>
            <a:endParaRPr lang="en-US" altLang="ja-JP" sz="6000" dirty="0"/>
          </a:p>
          <a:p>
            <a:endParaRPr lang="en-US" altLang="ja-JP" sz="6000" dirty="0"/>
          </a:p>
          <a:p>
            <a:r>
              <a:rPr lang="ja-JP" altLang="en-US" sz="6000" dirty="0"/>
              <a:t>嵐といふらむ</a:t>
            </a:r>
            <a:endParaRPr lang="en-US" altLang="ja-JP" sz="6000" dirty="0"/>
          </a:p>
          <a:p>
            <a:endParaRPr lang="en-US" altLang="ja-JP" sz="6000" dirty="0">
              <a:solidFill>
                <a:srgbClr val="FF0000"/>
              </a:solidFill>
            </a:endParaRPr>
          </a:p>
          <a:p>
            <a:endParaRPr lang="en-US" altLang="ja-JP" sz="6000" dirty="0"/>
          </a:p>
          <a:p>
            <a:endParaRPr lang="en-US" altLang="ja-JP" sz="6000" dirty="0">
              <a:solidFill>
                <a:srgbClr val="FF0000"/>
              </a:solidFill>
            </a:endParaRPr>
          </a:p>
        </p:txBody>
      </p:sp>
      <p:cxnSp>
        <p:nvCxnSpPr>
          <p:cNvPr id="3" name="直線コネクタ 2">
            <a:extLst>
              <a:ext uri="{FF2B5EF4-FFF2-40B4-BE49-F238E27FC236}">
                <a16:creationId xmlns:a16="http://schemas.microsoft.com/office/drawing/2014/main" id="{866FE1EF-A97A-46A2-B21B-EEC59EE6B3E1}"/>
              </a:ext>
            </a:extLst>
          </p:cNvPr>
          <p:cNvCxnSpPr>
            <a:cxnSpLocks/>
          </p:cNvCxnSpPr>
          <p:nvPr/>
        </p:nvCxnSpPr>
        <p:spPr>
          <a:xfrm>
            <a:off x="4155866" y="1998539"/>
            <a:ext cx="0" cy="143046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517176C4-DA6A-4E27-A5E2-851F0FE7B4C9}"/>
              </a:ext>
            </a:extLst>
          </p:cNvPr>
          <p:cNvCxnSpPr>
            <a:cxnSpLocks/>
          </p:cNvCxnSpPr>
          <p:nvPr/>
        </p:nvCxnSpPr>
        <p:spPr>
          <a:xfrm>
            <a:off x="7779700" y="528034"/>
            <a:ext cx="0" cy="158001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376813C8-CFAF-47F6-A53F-1200653720F7}"/>
              </a:ext>
            </a:extLst>
          </p:cNvPr>
          <p:cNvCxnSpPr>
            <a:cxnSpLocks/>
          </p:cNvCxnSpPr>
          <p:nvPr/>
        </p:nvCxnSpPr>
        <p:spPr>
          <a:xfrm>
            <a:off x="9704594" y="576291"/>
            <a:ext cx="0" cy="147700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4C34C97A-0BC4-429E-B6AB-A0A664531A6B}"/>
              </a:ext>
            </a:extLst>
          </p:cNvPr>
          <p:cNvCxnSpPr>
            <a:cxnSpLocks/>
          </p:cNvCxnSpPr>
          <p:nvPr/>
        </p:nvCxnSpPr>
        <p:spPr>
          <a:xfrm>
            <a:off x="2293301" y="681693"/>
            <a:ext cx="0" cy="68716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93243E37-D354-4983-AE56-6ECC61680668}"/>
              </a:ext>
            </a:extLst>
          </p:cNvPr>
          <p:cNvCxnSpPr>
            <a:cxnSpLocks/>
          </p:cNvCxnSpPr>
          <p:nvPr/>
        </p:nvCxnSpPr>
        <p:spPr>
          <a:xfrm>
            <a:off x="7822591" y="2720385"/>
            <a:ext cx="0" cy="23170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042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ED770321-86FE-49A6-92D3-59ED255797F0}"/>
              </a:ext>
            </a:extLst>
          </p:cNvPr>
          <p:cNvSpPr txBox="1"/>
          <p:nvPr/>
        </p:nvSpPr>
        <p:spPr>
          <a:xfrm>
            <a:off x="11128703" y="668024"/>
            <a:ext cx="615553" cy="5866350"/>
          </a:xfrm>
          <a:prstGeom prst="rect">
            <a:avLst/>
          </a:prstGeom>
          <a:solidFill>
            <a:schemeClr val="accent4">
              <a:lumMod val="20000"/>
              <a:lumOff val="80000"/>
            </a:schemeClr>
          </a:solidFill>
          <a:ln w="12700">
            <a:solidFill>
              <a:srgbClr val="FF0000"/>
            </a:solidFill>
          </a:ln>
        </p:spPr>
        <p:txBody>
          <a:bodyPr vert="eaVert"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2800" dirty="0"/>
              <a:t>赤線を漢字に直して書き直しなさい。</a:t>
            </a:r>
          </a:p>
        </p:txBody>
      </p:sp>
      <p:sp>
        <p:nvSpPr>
          <p:cNvPr id="10" name="テキスト ボックス 9">
            <a:extLst>
              <a:ext uri="{FF2B5EF4-FFF2-40B4-BE49-F238E27FC236}">
                <a16:creationId xmlns:a16="http://schemas.microsoft.com/office/drawing/2014/main" id="{DDF4AC58-07D2-4DDA-826B-4E95C39FE29E}"/>
              </a:ext>
            </a:extLst>
          </p:cNvPr>
          <p:cNvSpPr txBox="1"/>
          <p:nvPr/>
        </p:nvSpPr>
        <p:spPr>
          <a:xfrm>
            <a:off x="-1515312" y="528034"/>
            <a:ext cx="11264622" cy="6238526"/>
          </a:xfrm>
          <a:prstGeom prst="rect">
            <a:avLst/>
          </a:prstGeom>
          <a:noFill/>
        </p:spPr>
        <p:txBody>
          <a:bodyPr vert="eaVert" wrap="square" rtlCol="0">
            <a:spAutoFit/>
          </a:bodyPr>
          <a:lstStyle/>
          <a:p>
            <a:r>
              <a:rPr lang="ja-JP" altLang="en-US" sz="6000" dirty="0"/>
              <a:t>吹くからに</a:t>
            </a:r>
            <a:endParaRPr lang="en-US" altLang="ja-JP" sz="6000" dirty="0"/>
          </a:p>
          <a:p>
            <a:endParaRPr lang="en-US" altLang="ja-JP" sz="6000" dirty="0"/>
          </a:p>
          <a:p>
            <a:r>
              <a:rPr lang="ja-JP" altLang="en-US" sz="6000" dirty="0"/>
              <a:t>秋の　草木の</a:t>
            </a:r>
            <a:endParaRPr lang="en-US" altLang="ja-JP" sz="6000" dirty="0"/>
          </a:p>
          <a:p>
            <a:endParaRPr lang="en-US" altLang="ja-JP" sz="6000" dirty="0"/>
          </a:p>
          <a:p>
            <a:r>
              <a:rPr lang="ja-JP" altLang="en-US" sz="6000" dirty="0"/>
              <a:t>しをるれば</a:t>
            </a:r>
            <a:endParaRPr lang="en-US" altLang="ja-JP" sz="6000" dirty="0"/>
          </a:p>
          <a:p>
            <a:endParaRPr lang="en-US" altLang="ja-JP" sz="6000" dirty="0"/>
          </a:p>
          <a:p>
            <a:r>
              <a:rPr lang="ja-JP" altLang="en-US" sz="6000" dirty="0"/>
              <a:t>むべ</a:t>
            </a:r>
            <a:r>
              <a:rPr lang="ja-JP" altLang="en-US" sz="6000" dirty="0">
                <a:solidFill>
                  <a:srgbClr val="FF0000"/>
                </a:solidFill>
              </a:rPr>
              <a:t>山風</a:t>
            </a:r>
            <a:r>
              <a:rPr lang="ja-JP" altLang="en-US" sz="6000" dirty="0"/>
              <a:t>を</a:t>
            </a:r>
            <a:endParaRPr lang="en-US" altLang="ja-JP" sz="6000" dirty="0"/>
          </a:p>
          <a:p>
            <a:endParaRPr lang="en-US" altLang="ja-JP" sz="6000" dirty="0"/>
          </a:p>
          <a:p>
            <a:r>
              <a:rPr lang="ja-JP" altLang="en-US" sz="6000" dirty="0">
                <a:solidFill>
                  <a:srgbClr val="FF0000"/>
                </a:solidFill>
              </a:rPr>
              <a:t>嵐</a:t>
            </a:r>
            <a:r>
              <a:rPr lang="ja-JP" altLang="en-US" sz="6000" dirty="0"/>
              <a:t>といふらむ</a:t>
            </a:r>
            <a:endParaRPr lang="en-US" altLang="ja-JP" sz="6000" dirty="0"/>
          </a:p>
          <a:p>
            <a:endParaRPr lang="en-US" altLang="ja-JP" sz="6000" dirty="0">
              <a:solidFill>
                <a:srgbClr val="FF0000"/>
              </a:solidFill>
            </a:endParaRPr>
          </a:p>
          <a:p>
            <a:endParaRPr lang="en-US" altLang="ja-JP" sz="6000" dirty="0"/>
          </a:p>
          <a:p>
            <a:endParaRPr lang="en-US" altLang="ja-JP" sz="6000" dirty="0">
              <a:solidFill>
                <a:srgbClr val="FF0000"/>
              </a:solidFill>
            </a:endParaRPr>
          </a:p>
        </p:txBody>
      </p:sp>
      <p:cxnSp>
        <p:nvCxnSpPr>
          <p:cNvPr id="3" name="直線コネクタ 2">
            <a:extLst>
              <a:ext uri="{FF2B5EF4-FFF2-40B4-BE49-F238E27FC236}">
                <a16:creationId xmlns:a16="http://schemas.microsoft.com/office/drawing/2014/main" id="{866FE1EF-A97A-46A2-B21B-EEC59EE6B3E1}"/>
              </a:ext>
            </a:extLst>
          </p:cNvPr>
          <p:cNvCxnSpPr>
            <a:cxnSpLocks/>
          </p:cNvCxnSpPr>
          <p:nvPr/>
        </p:nvCxnSpPr>
        <p:spPr>
          <a:xfrm>
            <a:off x="4155866" y="1998539"/>
            <a:ext cx="0" cy="143046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517176C4-DA6A-4E27-A5E2-851F0FE7B4C9}"/>
              </a:ext>
            </a:extLst>
          </p:cNvPr>
          <p:cNvCxnSpPr>
            <a:cxnSpLocks/>
          </p:cNvCxnSpPr>
          <p:nvPr/>
        </p:nvCxnSpPr>
        <p:spPr>
          <a:xfrm>
            <a:off x="7779700" y="528034"/>
            <a:ext cx="0" cy="158001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376813C8-CFAF-47F6-A53F-1200653720F7}"/>
              </a:ext>
            </a:extLst>
          </p:cNvPr>
          <p:cNvCxnSpPr>
            <a:cxnSpLocks/>
          </p:cNvCxnSpPr>
          <p:nvPr/>
        </p:nvCxnSpPr>
        <p:spPr>
          <a:xfrm>
            <a:off x="9704594" y="576291"/>
            <a:ext cx="0" cy="147700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4C34C97A-0BC4-429E-B6AB-A0A664531A6B}"/>
              </a:ext>
            </a:extLst>
          </p:cNvPr>
          <p:cNvCxnSpPr>
            <a:cxnSpLocks/>
          </p:cNvCxnSpPr>
          <p:nvPr/>
        </p:nvCxnSpPr>
        <p:spPr>
          <a:xfrm>
            <a:off x="2293301" y="681693"/>
            <a:ext cx="0" cy="68716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93243E37-D354-4983-AE56-6ECC61680668}"/>
              </a:ext>
            </a:extLst>
          </p:cNvPr>
          <p:cNvCxnSpPr>
            <a:cxnSpLocks/>
          </p:cNvCxnSpPr>
          <p:nvPr/>
        </p:nvCxnSpPr>
        <p:spPr>
          <a:xfrm>
            <a:off x="7822591" y="2720385"/>
            <a:ext cx="0" cy="23170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281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AB5C5FD-9990-4D79-9669-99F1AB2CF16B}"/>
              </a:ext>
            </a:extLst>
          </p:cNvPr>
          <p:cNvSpPr txBox="1"/>
          <p:nvPr/>
        </p:nvSpPr>
        <p:spPr>
          <a:xfrm>
            <a:off x="4895050" y="5491871"/>
            <a:ext cx="3608321" cy="769441"/>
          </a:xfrm>
          <a:prstGeom prst="rect">
            <a:avLst/>
          </a:prstGeom>
          <a:noFill/>
        </p:spPr>
        <p:txBody>
          <a:bodyPr wrap="square" rtlCol="0">
            <a:spAutoFit/>
          </a:bodyPr>
          <a:lstStyle/>
          <a:p>
            <a:r>
              <a:rPr lang="ja-JP" altLang="en-US" sz="4400" dirty="0"/>
              <a:t>文屋康秀</a:t>
            </a:r>
            <a:endParaRPr kumimoji="1" lang="ja-JP" altLang="en-US" sz="4400" dirty="0"/>
          </a:p>
        </p:txBody>
      </p:sp>
      <p:pic>
        <p:nvPicPr>
          <p:cNvPr id="4" name="図 3" descr="文字の書かれた紙&#10;&#10;中程度の精度で自動的に生成された説明">
            <a:extLst>
              <a:ext uri="{FF2B5EF4-FFF2-40B4-BE49-F238E27FC236}">
                <a16:creationId xmlns:a16="http://schemas.microsoft.com/office/drawing/2014/main" id="{A492B4F4-8042-4ED4-9C68-F8FEAFA6D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8431" y="714889"/>
            <a:ext cx="3515137" cy="4776982"/>
          </a:xfrm>
          <a:prstGeom prst="rect">
            <a:avLst/>
          </a:prstGeom>
        </p:spPr>
      </p:pic>
    </p:spTree>
    <p:extLst>
      <p:ext uri="{BB962C8B-B14F-4D97-AF65-F5344CB8AC3E}">
        <p14:creationId xmlns:p14="http://schemas.microsoft.com/office/powerpoint/2010/main" val="776526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DDF4AC58-07D2-4DDA-826B-4E95C39FE29E}"/>
              </a:ext>
            </a:extLst>
          </p:cNvPr>
          <p:cNvSpPr txBox="1"/>
          <p:nvPr/>
        </p:nvSpPr>
        <p:spPr>
          <a:xfrm>
            <a:off x="1254678" y="528034"/>
            <a:ext cx="8494633" cy="6238526"/>
          </a:xfrm>
          <a:prstGeom prst="rect">
            <a:avLst/>
          </a:prstGeom>
          <a:noFill/>
        </p:spPr>
        <p:txBody>
          <a:bodyPr vert="eaVert" wrap="square" rtlCol="0">
            <a:spAutoFit/>
          </a:bodyPr>
          <a:lstStyle/>
          <a:p>
            <a:r>
              <a:rPr lang="ja-JP" altLang="en-US" sz="6000" dirty="0"/>
              <a:t>ゆきふれば</a:t>
            </a:r>
            <a:endParaRPr lang="en-US" altLang="ja-JP" sz="6000" dirty="0"/>
          </a:p>
          <a:p>
            <a:endParaRPr lang="en-US" altLang="ja-JP" sz="6000" dirty="0"/>
          </a:p>
          <a:p>
            <a:r>
              <a:rPr lang="ja-JP" altLang="en-US" sz="6000" dirty="0"/>
              <a:t>きごとにはなぞ</a:t>
            </a:r>
            <a:endParaRPr lang="en-US" altLang="ja-JP" sz="6000" dirty="0"/>
          </a:p>
          <a:p>
            <a:endParaRPr lang="en-US" altLang="ja-JP" sz="6000" dirty="0"/>
          </a:p>
          <a:p>
            <a:r>
              <a:rPr lang="ja-JP" altLang="en-US" sz="6000" dirty="0"/>
              <a:t>さきにける</a:t>
            </a:r>
            <a:endParaRPr lang="en-US" altLang="ja-JP" sz="6000" dirty="0"/>
          </a:p>
          <a:p>
            <a:endParaRPr lang="en-US" altLang="ja-JP" sz="6000" dirty="0"/>
          </a:p>
          <a:p>
            <a:r>
              <a:rPr lang="ja-JP" altLang="en-US" sz="6000" dirty="0"/>
              <a:t>いづれを梅と</a:t>
            </a:r>
            <a:endParaRPr lang="en-US" altLang="ja-JP" sz="6000" dirty="0"/>
          </a:p>
          <a:p>
            <a:endParaRPr lang="en-US" altLang="ja-JP" sz="6000" dirty="0"/>
          </a:p>
          <a:p>
            <a:r>
              <a:rPr lang="ja-JP" altLang="en-US" sz="6000" dirty="0"/>
              <a:t>わきておらまし</a:t>
            </a:r>
            <a:endParaRPr lang="en-US" altLang="ja-JP" sz="6000" dirty="0"/>
          </a:p>
        </p:txBody>
      </p:sp>
      <p:sp>
        <p:nvSpPr>
          <p:cNvPr id="2" name="正方形/長方形 1">
            <a:extLst>
              <a:ext uri="{FF2B5EF4-FFF2-40B4-BE49-F238E27FC236}">
                <a16:creationId xmlns:a16="http://schemas.microsoft.com/office/drawing/2014/main" id="{B0FC67E3-D235-40C9-ADCD-1CB827949922}"/>
              </a:ext>
            </a:extLst>
          </p:cNvPr>
          <p:cNvSpPr/>
          <p:nvPr/>
        </p:nvSpPr>
        <p:spPr>
          <a:xfrm>
            <a:off x="3305262" y="3429000"/>
            <a:ext cx="805344" cy="882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80139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DDF4AC58-07D2-4DDA-826B-4E95C39FE29E}"/>
              </a:ext>
            </a:extLst>
          </p:cNvPr>
          <p:cNvSpPr txBox="1"/>
          <p:nvPr/>
        </p:nvSpPr>
        <p:spPr>
          <a:xfrm>
            <a:off x="1254678" y="528034"/>
            <a:ext cx="8494633" cy="6238526"/>
          </a:xfrm>
          <a:prstGeom prst="rect">
            <a:avLst/>
          </a:prstGeom>
          <a:noFill/>
        </p:spPr>
        <p:txBody>
          <a:bodyPr vert="eaVert" wrap="square" rtlCol="0">
            <a:spAutoFit/>
          </a:bodyPr>
          <a:lstStyle/>
          <a:p>
            <a:r>
              <a:rPr lang="ja-JP" altLang="en-US" sz="6000" dirty="0"/>
              <a:t>雪ふれば</a:t>
            </a:r>
            <a:endParaRPr lang="en-US" altLang="ja-JP" sz="6000" dirty="0"/>
          </a:p>
          <a:p>
            <a:endParaRPr lang="en-US" altLang="ja-JP" sz="6000" dirty="0"/>
          </a:p>
          <a:p>
            <a:r>
              <a:rPr lang="ja-JP" altLang="en-US" sz="6000" dirty="0"/>
              <a:t>木毎に花ぞ</a:t>
            </a:r>
            <a:endParaRPr lang="en-US" altLang="ja-JP" sz="6000" dirty="0"/>
          </a:p>
          <a:p>
            <a:endParaRPr lang="en-US" altLang="ja-JP" sz="6000" dirty="0"/>
          </a:p>
          <a:p>
            <a:r>
              <a:rPr lang="ja-JP" altLang="en-US" sz="6000" dirty="0"/>
              <a:t>咲きにける</a:t>
            </a:r>
            <a:endParaRPr lang="en-US" altLang="ja-JP" sz="6000" dirty="0"/>
          </a:p>
          <a:p>
            <a:endParaRPr lang="en-US" altLang="ja-JP" sz="6000" dirty="0"/>
          </a:p>
          <a:p>
            <a:r>
              <a:rPr lang="ja-JP" altLang="en-US" sz="6000" dirty="0"/>
              <a:t>いづれを梅と</a:t>
            </a:r>
            <a:endParaRPr lang="en-US" altLang="ja-JP" sz="6000" dirty="0"/>
          </a:p>
          <a:p>
            <a:endParaRPr lang="en-US" altLang="ja-JP" sz="6000" dirty="0"/>
          </a:p>
          <a:p>
            <a:r>
              <a:rPr lang="ja-JP" altLang="en-US" sz="6000" dirty="0"/>
              <a:t>わきて折らまし</a:t>
            </a:r>
            <a:endParaRPr lang="en-US" altLang="ja-JP" sz="6000" dirty="0"/>
          </a:p>
        </p:txBody>
      </p:sp>
      <p:sp>
        <p:nvSpPr>
          <p:cNvPr id="2" name="正方形/長方形 1">
            <a:extLst>
              <a:ext uri="{FF2B5EF4-FFF2-40B4-BE49-F238E27FC236}">
                <a16:creationId xmlns:a16="http://schemas.microsoft.com/office/drawing/2014/main" id="{B0FC67E3-D235-40C9-ADCD-1CB827949922}"/>
              </a:ext>
            </a:extLst>
          </p:cNvPr>
          <p:cNvSpPr/>
          <p:nvPr/>
        </p:nvSpPr>
        <p:spPr>
          <a:xfrm>
            <a:off x="3305262" y="3429000"/>
            <a:ext cx="805344" cy="882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93489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DDF4AC58-07D2-4DDA-826B-4E95C39FE29E}"/>
              </a:ext>
            </a:extLst>
          </p:cNvPr>
          <p:cNvSpPr txBox="1"/>
          <p:nvPr/>
        </p:nvSpPr>
        <p:spPr>
          <a:xfrm>
            <a:off x="1254678" y="528034"/>
            <a:ext cx="8494633" cy="6238526"/>
          </a:xfrm>
          <a:prstGeom prst="rect">
            <a:avLst/>
          </a:prstGeom>
          <a:noFill/>
        </p:spPr>
        <p:txBody>
          <a:bodyPr vert="eaVert" wrap="square" rtlCol="0">
            <a:spAutoFit/>
          </a:bodyPr>
          <a:lstStyle/>
          <a:p>
            <a:r>
              <a:rPr lang="ja-JP" altLang="en-US" sz="6000" dirty="0"/>
              <a:t>雪ふれば</a:t>
            </a:r>
            <a:endParaRPr lang="en-US" altLang="ja-JP" sz="6000" dirty="0"/>
          </a:p>
          <a:p>
            <a:endParaRPr lang="en-US" altLang="ja-JP" sz="6000" dirty="0"/>
          </a:p>
          <a:p>
            <a:r>
              <a:rPr lang="ja-JP" altLang="en-US" sz="6000" dirty="0">
                <a:solidFill>
                  <a:srgbClr val="FF0000"/>
                </a:solidFill>
              </a:rPr>
              <a:t>木毎</a:t>
            </a:r>
            <a:r>
              <a:rPr lang="ja-JP" altLang="en-US" sz="6000" dirty="0"/>
              <a:t>に花ぞ</a:t>
            </a:r>
            <a:endParaRPr lang="en-US" altLang="ja-JP" sz="6000" dirty="0"/>
          </a:p>
          <a:p>
            <a:endParaRPr lang="en-US" altLang="ja-JP" sz="6000" dirty="0"/>
          </a:p>
          <a:p>
            <a:r>
              <a:rPr lang="ja-JP" altLang="en-US" sz="6000" dirty="0"/>
              <a:t>咲きにける</a:t>
            </a:r>
            <a:endParaRPr lang="en-US" altLang="ja-JP" sz="6000" dirty="0"/>
          </a:p>
          <a:p>
            <a:endParaRPr lang="en-US" altLang="ja-JP" sz="6000" dirty="0"/>
          </a:p>
          <a:p>
            <a:r>
              <a:rPr lang="ja-JP" altLang="en-US" sz="6000" dirty="0"/>
              <a:t>いづれを梅と</a:t>
            </a:r>
            <a:endParaRPr lang="en-US" altLang="ja-JP" sz="6000" dirty="0"/>
          </a:p>
          <a:p>
            <a:endParaRPr lang="en-US" altLang="ja-JP" sz="6000" dirty="0"/>
          </a:p>
          <a:p>
            <a:r>
              <a:rPr lang="ja-JP" altLang="en-US" sz="6000" dirty="0"/>
              <a:t>わきて折らまし</a:t>
            </a:r>
            <a:endParaRPr lang="en-US" altLang="ja-JP" sz="6000" dirty="0"/>
          </a:p>
        </p:txBody>
      </p:sp>
      <p:sp>
        <p:nvSpPr>
          <p:cNvPr id="2" name="正方形/長方形 1">
            <a:extLst>
              <a:ext uri="{FF2B5EF4-FFF2-40B4-BE49-F238E27FC236}">
                <a16:creationId xmlns:a16="http://schemas.microsoft.com/office/drawing/2014/main" id="{B0FC67E3-D235-40C9-ADCD-1CB827949922}"/>
              </a:ext>
            </a:extLst>
          </p:cNvPr>
          <p:cNvSpPr/>
          <p:nvPr/>
        </p:nvSpPr>
        <p:spPr>
          <a:xfrm>
            <a:off x="3305262" y="3429000"/>
            <a:ext cx="805344" cy="882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2643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54540</TotalTime>
  <Words>595</Words>
  <Application>Microsoft Office PowerPoint</Application>
  <PresentationFormat>ワイド画面</PresentationFormat>
  <Paragraphs>160</Paragraphs>
  <Slides>14</Slides>
  <Notes>13</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14</vt:i4>
      </vt:variant>
    </vt:vector>
  </HeadingPairs>
  <TitlesOfParts>
    <vt:vector size="18" baseType="lpstr">
      <vt:lpstr>Arial</vt:lpstr>
      <vt:lpstr>Calibri</vt:lpstr>
      <vt:lpstr>Calibri Light</vt:lpstr>
      <vt:lpstr>Office テーマ</vt:lpstr>
      <vt:lpstr>おもしろ百人一首授業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おもしろ百人一首授業</dc:title>
  <dc:creator>kosho@mvd.biglobe.ne.jp</dc:creator>
  <cp:lastModifiedBy>溝口 佳成</cp:lastModifiedBy>
  <cp:revision>57</cp:revision>
  <dcterms:created xsi:type="dcterms:W3CDTF">2018-06-09T11:59:33Z</dcterms:created>
  <dcterms:modified xsi:type="dcterms:W3CDTF">2022-01-06T06:17:57Z</dcterms:modified>
</cp:coreProperties>
</file>